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"/>
  </p:notesMasterIdLst>
  <p:sldIdLst>
    <p:sldId id="256" r:id="rId2"/>
    <p:sldId id="454" r:id="rId3"/>
    <p:sldId id="473" r:id="rId4"/>
    <p:sldId id="472" r:id="rId5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70AD47"/>
    <a:srgbClr val="385723"/>
    <a:srgbClr val="E5F0E0"/>
    <a:srgbClr val="AED19E"/>
    <a:srgbClr val="DC2C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34"/>
    <p:restoredTop sz="87950" autoAdjust="0"/>
  </p:normalViewPr>
  <p:slideViewPr>
    <p:cSldViewPr snapToGrid="0" snapToObjects="1">
      <p:cViewPr varScale="1">
        <p:scale>
          <a:sx n="106" d="100"/>
          <a:sy n="106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40870-534C-46E9-ADCD-2F266799DA52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06AC3C-2068-4A88-982F-9859BB488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13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6AC3C-2068-4A88-982F-9859BB4885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03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Demographic Segmentation Image: https://</a:t>
            </a:r>
            <a:r>
              <a:rPr lang="en-US" altLang="en-US" dirty="0" err="1"/>
              <a:t>www.questionpro.com</a:t>
            </a:r>
            <a:r>
              <a:rPr lang="en-US" altLang="en-US" dirty="0"/>
              <a:t>/blog/demographic-examples/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6AC3C-2068-4A88-982F-9859BB4885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289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6AC3C-2068-4A88-982F-9859BB4885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436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https://</a:t>
            </a:r>
            <a:r>
              <a:rPr lang="en-US" altLang="en-US" dirty="0" err="1"/>
              <a:t>www.eurekafacts.com</a:t>
            </a:r>
            <a:r>
              <a:rPr lang="en-US" altLang="en-US" dirty="0"/>
              <a:t>/project/market-segmentation/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6AC3C-2068-4A88-982F-9859BB4885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4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395" y="4763159"/>
            <a:ext cx="4517081" cy="4517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675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5714" y="841772"/>
            <a:ext cx="7772400" cy="2509748"/>
          </a:xfrm>
        </p:spPr>
        <p:txBody>
          <a:bodyPr anchor="b">
            <a:normAutofit/>
          </a:bodyPr>
          <a:lstStyle>
            <a:lvl1pPr algn="ctr">
              <a:defRPr sz="3600" b="1" i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565128"/>
            <a:ext cx="6858000" cy="1241822"/>
          </a:xfrm>
        </p:spPr>
        <p:txBody>
          <a:bodyPr>
            <a:norm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346960" cy="1066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384" y="4763159"/>
            <a:ext cx="1539796" cy="30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151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B7E3A-A8BC-1542-B6A9-3881FA2AF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555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B7E3A-A8BC-1542-B6A9-3881FA2AF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7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B7E3A-A8BC-1542-B6A9-3881FA2AF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5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B7E3A-A8BC-1542-B6A9-3881FA2AF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69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B7E3A-A8BC-1542-B6A9-3881FA2AF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00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49165"/>
            <a:ext cx="9144000" cy="3943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395" y="4763159"/>
            <a:ext cx="4517081" cy="4517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15" y="0"/>
            <a:ext cx="2367591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18344" y="0"/>
            <a:ext cx="6897006" cy="10656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2855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96365" y="4767263"/>
            <a:ext cx="45115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5143" y="4767263"/>
            <a:ext cx="48173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8B3B7E3A-A8BC-1542-B6A9-3881FA2AF1D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31" y="-14513"/>
            <a:ext cx="1789607" cy="81345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093" y="4442028"/>
            <a:ext cx="523665" cy="4440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017" y="4763159"/>
            <a:ext cx="1539796" cy="30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2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7" r:id="rId6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000" b="1" i="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b="0" i="0" kern="1200">
          <a:solidFill>
            <a:schemeClr val="bg2">
              <a:lumMod val="50000"/>
            </a:schemeClr>
          </a:solidFill>
          <a:latin typeface="Arial" charset="0"/>
          <a:ea typeface="Arial" charset="0"/>
          <a:cs typeface="Arial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b="0" i="0" kern="1200">
          <a:solidFill>
            <a:schemeClr val="bg2">
              <a:lumMod val="50000"/>
            </a:schemeClr>
          </a:solidFill>
          <a:latin typeface="Arial" charset="0"/>
          <a:ea typeface="Arial" charset="0"/>
          <a:cs typeface="Arial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bg2">
              <a:lumMod val="50000"/>
            </a:schemeClr>
          </a:solidFill>
          <a:latin typeface="Arial" charset="0"/>
          <a:ea typeface="Arial" charset="0"/>
          <a:cs typeface="Arial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bg2">
              <a:lumMod val="50000"/>
            </a:schemeClr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9.tiff"/><Relationship Id="rId7" Type="http://schemas.openxmlformats.org/officeDocument/2006/relationships/image" Target="../media/image13.svg"/><Relationship Id="rId12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svg"/><Relationship Id="rId10" Type="http://schemas.openxmlformats.org/officeDocument/2006/relationships/image" Target="../media/image16.tiff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1368" y="2383882"/>
            <a:ext cx="7852133" cy="631804"/>
          </a:xfrm>
        </p:spPr>
        <p:txBody>
          <a:bodyPr>
            <a:normAutofit/>
          </a:bodyPr>
          <a:lstStyle/>
          <a:p>
            <a:r>
              <a:rPr lang="en-US" dirty="0"/>
              <a:t>CRISA Marketing Research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498" y="1741190"/>
            <a:ext cx="745003" cy="63180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D0D4599-45DD-1945-8725-1D7A43B5D368}"/>
              </a:ext>
            </a:extLst>
          </p:cNvPr>
          <p:cNvSpPr txBox="1">
            <a:spLocks/>
          </p:cNvSpPr>
          <p:nvPr/>
        </p:nvSpPr>
        <p:spPr>
          <a:xfrm>
            <a:off x="521368" y="4029416"/>
            <a:ext cx="7852133" cy="3785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sz="1800" b="0" dirty="0"/>
              <a:t>Presented By: Steve Spence</a:t>
            </a:r>
          </a:p>
        </p:txBody>
      </p:sp>
    </p:spTree>
    <p:extLst>
      <p:ext uri="{BB962C8B-B14F-4D97-AF65-F5344CB8AC3E}">
        <p14:creationId xmlns:p14="http://schemas.microsoft.com/office/powerpoint/2010/main" val="342631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F13BCB-0A64-034D-8EB3-A90784E5F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483" y="1203073"/>
            <a:ext cx="3831033" cy="3480206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3199305-8FCE-A44B-B70A-5B8CD7AB3AE6}"/>
              </a:ext>
            </a:extLst>
          </p:cNvPr>
          <p:cNvSpPr/>
          <p:nvPr/>
        </p:nvSpPr>
        <p:spPr>
          <a:xfrm>
            <a:off x="5235140" y="2123768"/>
            <a:ext cx="3023420" cy="213851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A7CD034-8467-8F49-8B7A-EA337A6C1981}"/>
              </a:ext>
            </a:extLst>
          </p:cNvPr>
          <p:cNvSpPr/>
          <p:nvPr/>
        </p:nvSpPr>
        <p:spPr>
          <a:xfrm>
            <a:off x="1002890" y="2123768"/>
            <a:ext cx="3023420" cy="2138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46994" y="22528"/>
            <a:ext cx="6897006" cy="593762"/>
          </a:xfrm>
        </p:spPr>
        <p:txBody>
          <a:bodyPr/>
          <a:lstStyle/>
          <a:p>
            <a:r>
              <a:rPr lang="en-US" dirty="0"/>
              <a:t>India Bath Soap Market Segmentation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63333" y="725015"/>
            <a:ext cx="36173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Current State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4BC574-1914-EB48-8FA1-B28FCEBA346B}"/>
              </a:ext>
            </a:extLst>
          </p:cNvPr>
          <p:cNvSpPr/>
          <p:nvPr/>
        </p:nvSpPr>
        <p:spPr>
          <a:xfrm>
            <a:off x="2763333" y="725015"/>
            <a:ext cx="36173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Future State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phic 9" descr="Soap">
            <a:extLst>
              <a:ext uri="{FF2B5EF4-FFF2-40B4-BE49-F238E27FC236}">
                <a16:creationId xmlns:a16="http://schemas.microsoft.com/office/drawing/2014/main" id="{8C05F109-9776-A641-B425-76FE2C6F1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3940" y="2371270"/>
            <a:ext cx="707923" cy="707923"/>
          </a:xfrm>
          <a:prstGeom prst="rect">
            <a:avLst/>
          </a:prstGeom>
        </p:spPr>
      </p:pic>
      <p:pic>
        <p:nvPicPr>
          <p:cNvPr id="13" name="Graphic 12" descr="Dollar">
            <a:extLst>
              <a:ext uri="{FF2B5EF4-FFF2-40B4-BE49-F238E27FC236}">
                <a16:creationId xmlns:a16="http://schemas.microsoft.com/office/drawing/2014/main" id="{4B4D7CA2-52FA-5042-86D3-E699611A50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32984" y="2768243"/>
            <a:ext cx="707923" cy="707923"/>
          </a:xfrm>
          <a:prstGeom prst="rect">
            <a:avLst/>
          </a:prstGeom>
        </p:spPr>
      </p:pic>
      <p:pic>
        <p:nvPicPr>
          <p:cNvPr id="16" name="Graphic 15" descr="Trophy">
            <a:extLst>
              <a:ext uri="{FF2B5EF4-FFF2-40B4-BE49-F238E27FC236}">
                <a16:creationId xmlns:a16="http://schemas.microsoft.com/office/drawing/2014/main" id="{DAD69E6E-3F81-BC4F-A9A3-092BEC247B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87384" y="2742671"/>
            <a:ext cx="773168" cy="773168"/>
          </a:xfrm>
          <a:prstGeom prst="rect">
            <a:avLst/>
          </a:prstGeom>
        </p:spPr>
      </p:pic>
      <p:pic>
        <p:nvPicPr>
          <p:cNvPr id="17" name="Graphic 16" descr="Soap">
            <a:extLst>
              <a:ext uri="{FF2B5EF4-FFF2-40B4-BE49-F238E27FC236}">
                <a16:creationId xmlns:a16="http://schemas.microsoft.com/office/drawing/2014/main" id="{33D415E3-3989-7A4F-B833-1FBB218049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3940" y="2898543"/>
            <a:ext cx="707923" cy="707923"/>
          </a:xfrm>
          <a:prstGeom prst="rect">
            <a:avLst/>
          </a:prstGeom>
        </p:spPr>
      </p:pic>
      <p:pic>
        <p:nvPicPr>
          <p:cNvPr id="18" name="Graphic 17" descr="Soap">
            <a:extLst>
              <a:ext uri="{FF2B5EF4-FFF2-40B4-BE49-F238E27FC236}">
                <a16:creationId xmlns:a16="http://schemas.microsoft.com/office/drawing/2014/main" id="{9682DE1C-1883-D041-801F-5D36C1147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3940" y="3425816"/>
            <a:ext cx="707923" cy="7079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AE2AC10-D2EB-9A44-A2ED-57ED7991D7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41779" y="2331754"/>
            <a:ext cx="1257687" cy="62884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1BDEBF7-206E-BE4E-A2FC-4F85F7BA79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50444" y1="78889" x2="50444" y2="78889"/>
                        <a14:foregroundMark x1="49111" y1="70889" x2="55778" y2="70889"/>
                        <a14:foregroundMark x1="47778" y1="74889" x2="50444" y2="74889"/>
                        <a14:foregroundMark x1="51778" y1="78889" x2="55778" y2="80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478" y="2976863"/>
            <a:ext cx="1098755" cy="1098755"/>
          </a:xfrm>
          <a:prstGeom prst="rect">
            <a:avLst/>
          </a:prstGeom>
        </p:spPr>
      </p:pic>
      <p:pic>
        <p:nvPicPr>
          <p:cNvPr id="20" name="Graphic 19" descr="Heart">
            <a:extLst>
              <a:ext uri="{FF2B5EF4-FFF2-40B4-BE49-F238E27FC236}">
                <a16:creationId xmlns:a16="http://schemas.microsoft.com/office/drawing/2014/main" id="{296EFC7C-AA60-6A4F-A319-C53380EE60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247284" y="3122205"/>
            <a:ext cx="607221" cy="607221"/>
          </a:xfrm>
          <a:prstGeom prst="rect">
            <a:avLst/>
          </a:prstGeom>
        </p:spPr>
      </p:pic>
      <p:pic>
        <p:nvPicPr>
          <p:cNvPr id="25" name="Graphic 24" descr="Dollar">
            <a:extLst>
              <a:ext uri="{FF2B5EF4-FFF2-40B4-BE49-F238E27FC236}">
                <a16:creationId xmlns:a16="http://schemas.microsoft.com/office/drawing/2014/main" id="{6612FD68-2EB7-514F-ACEE-E26FDB4ABA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26702" y="2775294"/>
            <a:ext cx="707923" cy="70792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841B3D6-A58E-FE47-855D-1FBE9AE47038}"/>
              </a:ext>
            </a:extLst>
          </p:cNvPr>
          <p:cNvSpPr/>
          <p:nvPr/>
        </p:nvSpPr>
        <p:spPr>
          <a:xfrm>
            <a:off x="705934" y="1614727"/>
            <a:ext cx="36173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Purchase Behavior</a:t>
            </a: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2F26E7-FF82-7840-91A1-912C94215B3C}"/>
              </a:ext>
            </a:extLst>
          </p:cNvPr>
          <p:cNvSpPr/>
          <p:nvPr/>
        </p:nvSpPr>
        <p:spPr>
          <a:xfrm>
            <a:off x="4925959" y="1619844"/>
            <a:ext cx="36173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Basis of Purchase</a:t>
            </a: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01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  <p:bldP spid="6" grpId="0"/>
      <p:bldP spid="6" grpId="1"/>
      <p:bldP spid="9" grpId="0"/>
      <p:bldP spid="26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86095" y="-8887"/>
            <a:ext cx="6505348" cy="645495"/>
          </a:xfrm>
        </p:spPr>
        <p:txBody>
          <a:bodyPr/>
          <a:lstStyle/>
          <a:p>
            <a:r>
              <a:rPr lang="en-US" dirty="0"/>
              <a:t>Resulting Market Clusters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8277" y="962725"/>
            <a:ext cx="16878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Cluster #1</a:t>
            </a: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0686C6-BBF8-0942-9299-B83FFD605F51}"/>
              </a:ext>
            </a:extLst>
          </p:cNvPr>
          <p:cNvSpPr/>
          <p:nvPr/>
        </p:nvSpPr>
        <p:spPr>
          <a:xfrm>
            <a:off x="3728091" y="962725"/>
            <a:ext cx="16878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Cluster #2</a:t>
            </a: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CCF2B9-B136-E546-B06E-74F543EDAD90}"/>
              </a:ext>
            </a:extLst>
          </p:cNvPr>
          <p:cNvSpPr/>
          <p:nvPr/>
        </p:nvSpPr>
        <p:spPr>
          <a:xfrm>
            <a:off x="6648610" y="959871"/>
            <a:ext cx="16878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Cluster #3</a:t>
            </a: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7C6AD83-63A8-DD4B-B31D-F8DCE39D90C1}"/>
              </a:ext>
            </a:extLst>
          </p:cNvPr>
          <p:cNvSpPr/>
          <p:nvPr/>
        </p:nvSpPr>
        <p:spPr>
          <a:xfrm>
            <a:off x="304638" y="1606585"/>
            <a:ext cx="2598414" cy="3016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148172E-26CC-464C-A095-BBD46AD99C42}"/>
              </a:ext>
            </a:extLst>
          </p:cNvPr>
          <p:cNvSpPr/>
          <p:nvPr/>
        </p:nvSpPr>
        <p:spPr>
          <a:xfrm>
            <a:off x="380957" y="1645876"/>
            <a:ext cx="1173785" cy="5629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Higher Education Level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D83E900E-C74E-4349-933C-6C9B11218B0A}"/>
              </a:ext>
            </a:extLst>
          </p:cNvPr>
          <p:cNvSpPr/>
          <p:nvPr/>
        </p:nvSpPr>
        <p:spPr>
          <a:xfrm>
            <a:off x="380957" y="2262376"/>
            <a:ext cx="1173785" cy="5629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Higher Socio-Economic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C5D217A-A23B-384C-A083-9D6D66E5BA00}"/>
              </a:ext>
            </a:extLst>
          </p:cNvPr>
          <p:cNvSpPr/>
          <p:nvPr/>
        </p:nvSpPr>
        <p:spPr>
          <a:xfrm>
            <a:off x="380957" y="2878876"/>
            <a:ext cx="1173785" cy="5629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More Sensitive to Sales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A5209BA-A3EA-3545-818B-C001183541B6}"/>
              </a:ext>
            </a:extLst>
          </p:cNvPr>
          <p:cNvSpPr/>
          <p:nvPr/>
        </p:nvSpPr>
        <p:spPr>
          <a:xfrm>
            <a:off x="381362" y="3495376"/>
            <a:ext cx="1173785" cy="5629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Freshness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4E47DA7-3638-364B-8EF0-D7E2821D11CC}"/>
              </a:ext>
            </a:extLst>
          </p:cNvPr>
          <p:cNvSpPr/>
          <p:nvPr/>
        </p:nvSpPr>
        <p:spPr>
          <a:xfrm>
            <a:off x="1035943" y="4029636"/>
            <a:ext cx="1173785" cy="5629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Glycerin Type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5688975-0D73-B647-9310-B93FCC252D8D}"/>
              </a:ext>
            </a:extLst>
          </p:cNvPr>
          <p:cNvSpPr/>
          <p:nvPr/>
        </p:nvSpPr>
        <p:spPr>
          <a:xfrm>
            <a:off x="1639966" y="1650082"/>
            <a:ext cx="1173785" cy="5629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Premium Soaps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1C754B0-26CF-F94E-B98C-FA1781957452}"/>
              </a:ext>
            </a:extLst>
          </p:cNvPr>
          <p:cNvSpPr/>
          <p:nvPr/>
        </p:nvSpPr>
        <p:spPr>
          <a:xfrm>
            <a:off x="1639964" y="2268729"/>
            <a:ext cx="1173785" cy="5629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Lower Volume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8539158-B881-3C4B-9BDD-E6F214E391D3}"/>
              </a:ext>
            </a:extLst>
          </p:cNvPr>
          <p:cNvSpPr/>
          <p:nvPr/>
        </p:nvSpPr>
        <p:spPr>
          <a:xfrm>
            <a:off x="1645869" y="2878875"/>
            <a:ext cx="1173785" cy="5629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“Other” Brand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D4F3EB6A-CDC5-A245-B187-23EBB4BE1894}"/>
              </a:ext>
            </a:extLst>
          </p:cNvPr>
          <p:cNvSpPr/>
          <p:nvPr/>
        </p:nvSpPr>
        <p:spPr>
          <a:xfrm>
            <a:off x="1639963" y="3488432"/>
            <a:ext cx="1173785" cy="5629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Skincare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0B4E4AC7-8861-2743-B4B8-47BC26801EA4}"/>
              </a:ext>
            </a:extLst>
          </p:cNvPr>
          <p:cNvSpPr/>
          <p:nvPr/>
        </p:nvSpPr>
        <p:spPr>
          <a:xfrm>
            <a:off x="3302838" y="1601824"/>
            <a:ext cx="2598414" cy="3016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443031C5-3F1E-C147-B1CD-118FA00FD466}"/>
              </a:ext>
            </a:extLst>
          </p:cNvPr>
          <p:cNvSpPr/>
          <p:nvPr/>
        </p:nvSpPr>
        <p:spPr>
          <a:xfrm>
            <a:off x="3379157" y="1641115"/>
            <a:ext cx="1173785" cy="5629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Lowest Education Level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85755B0A-1084-5944-B6F1-E7BAA0972C0B}"/>
              </a:ext>
            </a:extLst>
          </p:cNvPr>
          <p:cNvSpPr/>
          <p:nvPr/>
        </p:nvSpPr>
        <p:spPr>
          <a:xfrm>
            <a:off x="3379157" y="2257615"/>
            <a:ext cx="1173785" cy="5629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Lowest Socio-Economic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7511365-656D-4044-86CB-7FBC5FAFBF70}"/>
              </a:ext>
            </a:extLst>
          </p:cNvPr>
          <p:cNvSpPr/>
          <p:nvPr/>
        </p:nvSpPr>
        <p:spPr>
          <a:xfrm>
            <a:off x="3379157" y="2874115"/>
            <a:ext cx="1173785" cy="5629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More Sensitive to Sales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B7DA5460-AE2F-4845-913F-FF33FF142C8E}"/>
              </a:ext>
            </a:extLst>
          </p:cNvPr>
          <p:cNvSpPr/>
          <p:nvPr/>
        </p:nvSpPr>
        <p:spPr>
          <a:xfrm>
            <a:off x="3379562" y="3490615"/>
            <a:ext cx="1173785" cy="5629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Economy Price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2378F2F-2CED-D04A-BDD2-1C352A133834}"/>
              </a:ext>
            </a:extLst>
          </p:cNvPr>
          <p:cNvSpPr/>
          <p:nvPr/>
        </p:nvSpPr>
        <p:spPr>
          <a:xfrm>
            <a:off x="4034143" y="4024875"/>
            <a:ext cx="1173785" cy="5629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Carbolic Type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D39632C0-F1E1-8149-B009-2591A54942E0}"/>
              </a:ext>
            </a:extLst>
          </p:cNvPr>
          <p:cNvSpPr/>
          <p:nvPr/>
        </p:nvSpPr>
        <p:spPr>
          <a:xfrm>
            <a:off x="4638166" y="1645321"/>
            <a:ext cx="1173785" cy="5629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Low Price Point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4638B758-AEC4-7B4D-AF03-B6B73E85DC61}"/>
              </a:ext>
            </a:extLst>
          </p:cNvPr>
          <p:cNvSpPr/>
          <p:nvPr/>
        </p:nvSpPr>
        <p:spPr>
          <a:xfrm>
            <a:off x="4638164" y="2263968"/>
            <a:ext cx="1173785" cy="5629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Average Volume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89C10A3-6468-184B-812A-66FC109CD223}"/>
              </a:ext>
            </a:extLst>
          </p:cNvPr>
          <p:cNvSpPr/>
          <p:nvPr/>
        </p:nvSpPr>
        <p:spPr>
          <a:xfrm>
            <a:off x="4644069" y="2874114"/>
            <a:ext cx="1173785" cy="5629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Brand 55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2FF749F7-3A2C-624C-A4E7-5D927B371574}"/>
              </a:ext>
            </a:extLst>
          </p:cNvPr>
          <p:cNvSpPr/>
          <p:nvPr/>
        </p:nvSpPr>
        <p:spPr>
          <a:xfrm>
            <a:off x="4638163" y="3483671"/>
            <a:ext cx="1173785" cy="5629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Brand Loyal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ABD22257-2AD2-B64F-B4E1-060C02639406}"/>
              </a:ext>
            </a:extLst>
          </p:cNvPr>
          <p:cNvSpPr/>
          <p:nvPr/>
        </p:nvSpPr>
        <p:spPr>
          <a:xfrm>
            <a:off x="6193312" y="1596882"/>
            <a:ext cx="2598414" cy="3016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C7D5510D-74B4-D14D-AC36-539E799B274C}"/>
              </a:ext>
            </a:extLst>
          </p:cNvPr>
          <p:cNvSpPr/>
          <p:nvPr/>
        </p:nvSpPr>
        <p:spPr>
          <a:xfrm>
            <a:off x="6269631" y="1636173"/>
            <a:ext cx="1173785" cy="5629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Middle Education Level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AF8C4D40-075B-5547-8937-115785041960}"/>
              </a:ext>
            </a:extLst>
          </p:cNvPr>
          <p:cNvSpPr/>
          <p:nvPr/>
        </p:nvSpPr>
        <p:spPr>
          <a:xfrm>
            <a:off x="6269631" y="2252673"/>
            <a:ext cx="1173785" cy="5629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Lower Socio-Economic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5C0C1FF3-CEC5-754C-A4E5-E381E2110B68}"/>
              </a:ext>
            </a:extLst>
          </p:cNvPr>
          <p:cNvSpPr/>
          <p:nvPr/>
        </p:nvSpPr>
        <p:spPr>
          <a:xfrm>
            <a:off x="6269631" y="2869173"/>
            <a:ext cx="1173785" cy="5629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Less Sensitive to Sales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4EAB71C-CCD3-584B-8106-0CD314E43683}"/>
              </a:ext>
            </a:extLst>
          </p:cNvPr>
          <p:cNvSpPr/>
          <p:nvPr/>
        </p:nvSpPr>
        <p:spPr>
          <a:xfrm>
            <a:off x="6270036" y="3485673"/>
            <a:ext cx="1173785" cy="5629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Beauty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FB28C36C-23AD-514E-A7F0-B992C15441B3}"/>
              </a:ext>
            </a:extLst>
          </p:cNvPr>
          <p:cNvSpPr/>
          <p:nvPr/>
        </p:nvSpPr>
        <p:spPr>
          <a:xfrm>
            <a:off x="6924617" y="4019933"/>
            <a:ext cx="1173785" cy="5629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Sub-Popular Soaps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CC14AC0-9993-174D-8A7C-4287261E39D8}"/>
              </a:ext>
            </a:extLst>
          </p:cNvPr>
          <p:cNvSpPr/>
          <p:nvPr/>
        </p:nvSpPr>
        <p:spPr>
          <a:xfrm>
            <a:off x="7528640" y="1640379"/>
            <a:ext cx="1173785" cy="5629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Low Price Point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30688C2-FA7D-4647-988F-BC2BE168505D}"/>
              </a:ext>
            </a:extLst>
          </p:cNvPr>
          <p:cNvSpPr/>
          <p:nvPr/>
        </p:nvSpPr>
        <p:spPr>
          <a:xfrm>
            <a:off x="7528638" y="2259026"/>
            <a:ext cx="1173785" cy="5629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Higher Volume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17B3A6D8-3B4A-A549-9F2A-A45F1512DA70}"/>
              </a:ext>
            </a:extLst>
          </p:cNvPr>
          <p:cNvSpPr/>
          <p:nvPr/>
        </p:nvSpPr>
        <p:spPr>
          <a:xfrm>
            <a:off x="7534543" y="2869172"/>
            <a:ext cx="1173785" cy="5629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“Other” Brand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85A27F00-A277-E546-9F31-B9964A730F42}"/>
              </a:ext>
            </a:extLst>
          </p:cNvPr>
          <p:cNvSpPr/>
          <p:nvPr/>
        </p:nvSpPr>
        <p:spPr>
          <a:xfrm>
            <a:off x="7528637" y="3478729"/>
            <a:ext cx="1173785" cy="5629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Popular Soaps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45BD289-EB30-6741-A759-B95A24C5E5C0}"/>
              </a:ext>
            </a:extLst>
          </p:cNvPr>
          <p:cNvSpPr/>
          <p:nvPr/>
        </p:nvSpPr>
        <p:spPr>
          <a:xfrm>
            <a:off x="2237933" y="2237875"/>
            <a:ext cx="1270510" cy="1095031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Women 35+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8B4BD54-39DD-6A4A-A93A-4CF5D22390A9}"/>
              </a:ext>
            </a:extLst>
          </p:cNvPr>
          <p:cNvSpPr/>
          <p:nvPr/>
        </p:nvSpPr>
        <p:spPr>
          <a:xfrm>
            <a:off x="3972055" y="2239702"/>
            <a:ext cx="1270510" cy="1095031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 to 6 Member Household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6F119C1C-541B-3149-88F8-4B68A04F4111}"/>
              </a:ext>
            </a:extLst>
          </p:cNvPr>
          <p:cNvSpPr/>
          <p:nvPr/>
        </p:nvSpPr>
        <p:spPr>
          <a:xfrm>
            <a:off x="5706177" y="2237874"/>
            <a:ext cx="1270510" cy="1095031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Children Above Age 14</a:t>
            </a:r>
          </a:p>
        </p:txBody>
      </p:sp>
    </p:spTree>
    <p:extLst>
      <p:ext uri="{BB962C8B-B14F-4D97-AF65-F5344CB8AC3E}">
        <p14:creationId xmlns:p14="http://schemas.microsoft.com/office/powerpoint/2010/main" val="17487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3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5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5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6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17" grpId="0"/>
      <p:bldP spid="29" grpId="0" animBg="1"/>
      <p:bldP spid="61" grpId="0" animBg="1"/>
      <p:bldP spid="61" grpId="1" animBg="1"/>
      <p:bldP spid="66" grpId="0" animBg="1"/>
      <p:bldP spid="66" grpId="1" animBg="1"/>
      <p:bldP spid="68" grpId="0" animBg="1"/>
      <p:bldP spid="68" grpId="1" animBg="1"/>
      <p:bldP spid="69" grpId="0" animBg="1"/>
      <p:bldP spid="69" grpId="1" animBg="1"/>
      <p:bldP spid="71" grpId="0" animBg="1"/>
      <p:bldP spid="71" grpId="1" animBg="1"/>
      <p:bldP spid="72" grpId="0" animBg="1"/>
      <p:bldP spid="72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9" grpId="0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53" grpId="0" animBg="1"/>
      <p:bldP spid="53" grpId="1" animBg="1"/>
      <p:bldP spid="100" grpId="0" animBg="1"/>
      <p:bldP spid="100" grpId="1" animBg="1"/>
      <p:bldP spid="101" grpId="0" animBg="1"/>
      <p:bldP spid="101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67831" y="21035"/>
            <a:ext cx="6503882" cy="501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Recommendations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1123591" y="863590"/>
            <a:ext cx="505421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Two Targeted Promotion Campaigns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pPr marL="628650" lvl="1" indent="-28575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Cluster #1 Segmentation</a:t>
            </a:r>
          </a:p>
          <a:p>
            <a:pPr marL="971550" lvl="2" indent="-28575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Premium Products</a:t>
            </a:r>
          </a:p>
          <a:p>
            <a:pPr marL="971550" lvl="2" indent="-285750"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pPr marL="628650" lvl="1" indent="-28575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Cluster #2 Segmentation</a:t>
            </a:r>
          </a:p>
          <a:p>
            <a:pPr marL="971550" lvl="2" indent="-28575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Brand 55</a:t>
            </a:r>
          </a:p>
          <a:p>
            <a:pPr marL="971550" lvl="2" indent="-28575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Economy Pricing</a:t>
            </a:r>
          </a:p>
          <a:p>
            <a:pPr marL="971550" lvl="2" indent="-285750"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Investigation Into “Other” Brand Category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pPr marL="628650" lvl="1" indent="-28575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Significant Unidentified Brand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46CB44-81CA-D045-AEA4-47081C145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270" y="1706145"/>
            <a:ext cx="2806383" cy="173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25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20232</TotalTime>
  <Words>174</Words>
  <Application>Microsoft Macintosh PowerPoint</Application>
  <PresentationFormat>On-screen Show (16:9)</PresentationFormat>
  <Paragraphs>60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Arial Black</vt:lpstr>
      <vt:lpstr>Calibri</vt:lpstr>
      <vt:lpstr>Courier New</vt:lpstr>
      <vt:lpstr>Garamond</vt:lpstr>
      <vt:lpstr>Office Theme</vt:lpstr>
      <vt:lpstr>CRISA Marketing Research</vt:lpstr>
      <vt:lpstr>India Bath Soap Market Segmentation</vt:lpstr>
      <vt:lpstr>Resulting Market Clusters</vt:lpstr>
      <vt:lpstr>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Spence, Steven</cp:lastModifiedBy>
  <cp:revision>376</cp:revision>
  <dcterms:created xsi:type="dcterms:W3CDTF">2016-02-11T18:06:46Z</dcterms:created>
  <dcterms:modified xsi:type="dcterms:W3CDTF">2019-11-27T01:54:49Z</dcterms:modified>
</cp:coreProperties>
</file>